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71" r:id="rId3"/>
    <p:sldId id="277" r:id="rId4"/>
    <p:sldId id="256" r:id="rId5"/>
    <p:sldId id="258" r:id="rId6"/>
    <p:sldId id="272" r:id="rId7"/>
    <p:sldId id="273" r:id="rId8"/>
    <p:sldId id="261" r:id="rId9"/>
    <p:sldId id="257" r:id="rId10"/>
    <p:sldId id="259" r:id="rId11"/>
    <p:sldId id="262" r:id="rId12"/>
    <p:sldId id="275" r:id="rId13"/>
    <p:sldId id="274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0E46B0-1842-4C89-9112-344201AAB981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6764CEC-ECAA-46FB-A5E7-12C9FE6506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&amp;esrc=s&amp;frm=1&amp;source=images&amp;cd=&amp;cad=rja&amp;docid=WhkMC2NynPyonM&amp;tbnid=wJVH5J-gmpaDRM:&amp;ved=0CAUQjRw&amp;url=http://www.cultofmac.com/184356/school-technology-policies-are-more-important-than-ever-in-the-ipad-enabled-classroom/&amp;ei=yiNTUZ-AFJD49gSYyICoDA&amp;bvm=bv.44342787,d.eWU&amp;psig=AFQjCNGszT5dR0O5zml4o80Mt8RMG1Ftaw&amp;ust=136448953351888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&amp;esrc=s&amp;frm=1&amp;source=images&amp;cd=&amp;cad=rja&amp;docid=3VOqdvsmcLD9sM&amp;tbnid=0TK1u_UPyoVaAM:&amp;ved=0CAUQjRw&amp;url=http://www.minorleagueball.com/2010/6/15/1518936/update-and-discussion-question&amp;ei=fihTUbv5NILy9gSdwIGgCA&amp;bvm=bv.44342787,d.eWU&amp;psig=AFQjCNFn7macfbrP1QMQrHoraYRlt8Q6Lg&amp;ust=136449073772868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/url?sa=i&amp;rct=j&amp;q=&amp;esrc=s&amp;frm=1&amp;source=images&amp;cd=&amp;cad=rja&amp;docid=BTC1ivCxpELlSM&amp;tbnid=DcmCmy-Q9NRVFM:&amp;ved=0CAUQjRw&amp;url=http://eburke87.wordpress.com/technology-in-the-classroom/&amp;ei=eiVTUavzIorY8gTmsIHoAg&amp;bvm=bv.44342787,d.eWU&amp;psig=AFQjCNH1G39iP7XCkYu3iacfpQXK8xoYRA&amp;ust=136448996403287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&amp;esrc=s&amp;frm=1&amp;source=images&amp;cd=&amp;cad=rja&amp;docid=3VOqdvsmcLD9sM&amp;tbnid=0TK1u_UPyoVaAM:&amp;ved=0CAUQjRw&amp;url=http://www.minorleagueball.com/2010/6/15/1518936/update-and-discussion-question&amp;ei=fihTUbv5NILy9gSdwIGgCA&amp;bvm=bv.44342787,d.eWU&amp;psig=AFQjCNFn7macfbrP1QMQrHoraYRlt8Q6Lg&amp;ust=136449073772868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676400"/>
            <a:ext cx="5723468" cy="1828090"/>
          </a:xfrm>
        </p:spPr>
        <p:txBody>
          <a:bodyPr>
            <a:noAutofit/>
          </a:bodyPr>
          <a:lstStyle/>
          <a:p>
            <a:r>
              <a:rPr lang="en-US" sz="3200" dirty="0" smtClean="0"/>
              <a:t>Imagine a meteor has hit the earth and the American population has no memory of what it means to be  literate and educated. 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886200"/>
            <a:ext cx="5712179" cy="1374422"/>
          </a:xfrm>
        </p:spPr>
        <p:txBody>
          <a:bodyPr>
            <a:normAutofit/>
          </a:bodyPr>
          <a:lstStyle/>
          <a:p>
            <a:r>
              <a:rPr lang="en-US" dirty="0" smtClean="0"/>
              <a:t>We have been given the task to create an ideal school for students in Pre-K through 3</a:t>
            </a:r>
            <a:r>
              <a:rPr lang="en-US" baseline="30000" dirty="0" smtClean="0"/>
              <a:t>rd</a:t>
            </a:r>
            <a:r>
              <a:rPr lang="en-US" dirty="0" smtClean="0"/>
              <a:t> grade.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0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If you were a student in your dream school what is the most important thing you would expect out of your teacher?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93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iPads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Interactive white boards</a:t>
            </a:r>
          </a:p>
          <a:p>
            <a:endParaRPr lang="en-US" dirty="0" smtClean="0"/>
          </a:p>
          <a:p>
            <a:r>
              <a:rPr lang="en-US" dirty="0" smtClean="0"/>
              <a:t>Student Response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systems </a:t>
            </a:r>
          </a:p>
          <a:p>
            <a:endParaRPr lang="en-US" dirty="0" smtClean="0"/>
          </a:p>
          <a:p>
            <a:r>
              <a:rPr lang="en-US" dirty="0" err="1" smtClean="0"/>
              <a:t>ActivTable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5200"/>
            <a:ext cx="3733800" cy="249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08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447801"/>
            <a:ext cx="5723468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2286000"/>
            <a:ext cx="5712179" cy="297462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Put a check mark if you have used some kind of student response system in your class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Can anyone tell me an example of how a student response system helped your students learn?</a:t>
            </a:r>
          </a:p>
        </p:txBody>
      </p:sp>
    </p:spTree>
    <p:extLst>
      <p:ext uri="{BB962C8B-B14F-4D97-AF65-F5344CB8AC3E}">
        <p14:creationId xmlns:p14="http://schemas.microsoft.com/office/powerpoint/2010/main" val="145344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and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formative assessments using interactive technology</a:t>
            </a:r>
          </a:p>
          <a:p>
            <a:pPr lvl="1"/>
            <a:r>
              <a:rPr lang="en-US" dirty="0" smtClean="0"/>
              <a:t>Implement goal setting strategies</a:t>
            </a:r>
          </a:p>
          <a:p>
            <a:r>
              <a:rPr lang="en-US" dirty="0" smtClean="0"/>
              <a:t>Data will be used to reteach as needed</a:t>
            </a:r>
          </a:p>
          <a:p>
            <a:r>
              <a:rPr lang="en-US" dirty="0" smtClean="0"/>
              <a:t>Summative assessment will be a digital portfolio</a:t>
            </a:r>
          </a:p>
          <a:p>
            <a:pPr lvl="1"/>
            <a:r>
              <a:rPr lang="en-US" dirty="0" smtClean="0"/>
              <a:t>Portfolio will be shared with parents at conferences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6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Raise your hand if you use a digital portfolio for your students.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Do you feel that this is a successful assessment tool and if so, why?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44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/>
              <a:t/>
            </a:r>
            <a:br>
              <a:rPr lang="en-US" sz="4000" b="1"/>
            </a:br>
            <a:r>
              <a:rPr lang="en-US" sz="4000" b="1"/>
              <a:t>Challenges and Limitations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3600"/>
            <a:ext cx="7848600" cy="4373563"/>
          </a:xfrm>
        </p:spPr>
        <p:txBody>
          <a:bodyPr/>
          <a:lstStyle/>
          <a:p>
            <a:r>
              <a:rPr lang="en-US" dirty="0"/>
              <a:t>Population</a:t>
            </a:r>
          </a:p>
          <a:p>
            <a:r>
              <a:rPr lang="en-US" dirty="0"/>
              <a:t>Research Literature</a:t>
            </a:r>
          </a:p>
          <a:p>
            <a:r>
              <a:rPr lang="en-US" dirty="0"/>
              <a:t>Curriculum</a:t>
            </a:r>
          </a:p>
          <a:p>
            <a:r>
              <a:rPr lang="en-US" dirty="0"/>
              <a:t>Technology</a:t>
            </a:r>
          </a:p>
          <a:p>
            <a:r>
              <a:rPr lang="en-US" dirty="0"/>
              <a:t>Resources Available</a:t>
            </a:r>
          </a:p>
        </p:txBody>
      </p:sp>
      <p:pic>
        <p:nvPicPr>
          <p:cNvPr id="3077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33600"/>
            <a:ext cx="32004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 rot="10779955" flipV="1">
            <a:off x="5410200" y="3733800"/>
            <a:ext cx="3963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1400" b="1"/>
              <a:t>www.paretologic.com</a:t>
            </a:r>
          </a:p>
        </p:txBody>
      </p:sp>
    </p:spTree>
    <p:extLst>
      <p:ext uri="{BB962C8B-B14F-4D97-AF65-F5344CB8AC3E}">
        <p14:creationId xmlns:p14="http://schemas.microsoft.com/office/powerpoint/2010/main" val="206101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b="1" dirty="0"/>
              <a:t>   What is a challenge or limitation that you face with technology in your classroom? </a:t>
            </a:r>
          </a:p>
        </p:txBody>
      </p:sp>
      <p:pic>
        <p:nvPicPr>
          <p:cNvPr id="10245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343400"/>
            <a:ext cx="14859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943600" y="5715252"/>
            <a:ext cx="8686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sz="1400" dirty="0"/>
              <a:t>www.minorleagueball.com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/>
            </a:r>
            <a:br>
              <a:rPr lang="en-US" sz="4000" b="1"/>
            </a:br>
            <a:r>
              <a:rPr lang="en-US" sz="4000" b="1"/>
              <a:t> Expanding Adoption, Adaptation and Diffusion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391400" cy="4373563"/>
          </a:xfrm>
        </p:spPr>
        <p:txBody>
          <a:bodyPr/>
          <a:lstStyle/>
          <a:p>
            <a:r>
              <a:rPr lang="en-US" dirty="0"/>
              <a:t>Malcolm </a:t>
            </a:r>
            <a:r>
              <a:rPr lang="en-US" dirty="0" err="1"/>
              <a:t>Gladwell</a:t>
            </a:r>
            <a:endParaRPr lang="en-US" dirty="0"/>
          </a:p>
          <a:p>
            <a:r>
              <a:rPr lang="en-US" dirty="0"/>
              <a:t>Everett Rogers</a:t>
            </a:r>
          </a:p>
          <a:p>
            <a:r>
              <a:rPr lang="en-US" dirty="0"/>
              <a:t>James. B. Ellsworth </a:t>
            </a:r>
          </a:p>
          <a:p>
            <a:r>
              <a:rPr lang="en-US" dirty="0"/>
              <a:t>Larry Cuban</a:t>
            </a:r>
          </a:p>
        </p:txBody>
      </p:sp>
      <p:pic>
        <p:nvPicPr>
          <p:cNvPr id="6149" name="Picture 5" descr="technology-in-the-classroo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12975"/>
            <a:ext cx="3200400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867400" y="43434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1400"/>
              <a:t>eburke87.wordpress.com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0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001000" cy="42211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      </a:t>
            </a:r>
          </a:p>
          <a:p>
            <a:pPr>
              <a:buFontTx/>
              <a:buNone/>
            </a:pPr>
            <a:r>
              <a:rPr lang="en-US" dirty="0"/>
              <a:t>      </a:t>
            </a:r>
            <a:r>
              <a:rPr lang="en-US" sz="2000" b="1" dirty="0"/>
              <a:t> If our school adopts an early literacy program that focuses on using popular book characters to teach in various simulation programs, which one of </a:t>
            </a:r>
            <a:r>
              <a:rPr lang="en-US" sz="2000" b="1" dirty="0" err="1"/>
              <a:t>Gladwell’s</a:t>
            </a:r>
            <a:r>
              <a:rPr lang="en-US" sz="2000" b="1" dirty="0"/>
              <a:t> concepts would support our decision? </a:t>
            </a:r>
          </a:p>
        </p:txBody>
      </p:sp>
      <p:pic>
        <p:nvPicPr>
          <p:cNvPr id="9221" name="Picture 5" descr="ques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267200"/>
            <a:ext cx="14859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486400" y="5562948"/>
            <a:ext cx="2971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www.minorleagueball.com</a:t>
            </a:r>
          </a:p>
        </p:txBody>
      </p:sp>
    </p:spTree>
    <p:extLst>
      <p:ext uri="{BB962C8B-B14F-4D97-AF65-F5344CB8AC3E}">
        <p14:creationId xmlns:p14="http://schemas.microsoft.com/office/powerpoint/2010/main" val="39567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600201"/>
            <a:ext cx="5723468" cy="838199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eflections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Any Questions?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84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1143000"/>
            <a:ext cx="4716332" cy="2461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Welcome to the Lower Elementary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Where technology and learning go hand in hand.</a:t>
            </a:r>
            <a:endParaRPr lang="en-US" dirty="0"/>
          </a:p>
        </p:txBody>
      </p:sp>
      <p:pic>
        <p:nvPicPr>
          <p:cNvPr id="1026" name="Picture 2" descr="C:\Users\Heather\AppData\Local\Microsoft\Windows\Temporary Internet Files\Content.IE5\ZILPDLZY\MP9004305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93088"/>
            <a:ext cx="990600" cy="148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eather\AppData\Local\Microsoft\Windows\Temporary Internet Files\Content.IE5\VFDIVVDY\MP90044237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1527132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499168"/>
            <a:ext cx="6740281" cy="5001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31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ea typeface="Verdana" pitchFamily="34" charset="0"/>
                <a:cs typeface="Verdana" pitchFamily="34" charset="0"/>
              </a:rPr>
              <a:t>Lower Elementary </a:t>
            </a:r>
            <a:r>
              <a:rPr lang="en-US" sz="31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ea typeface="Verdana" pitchFamily="34" charset="0"/>
                <a:cs typeface="Verdana" pitchFamily="34" charset="0"/>
              </a:rPr>
              <a:t>School Overview</a:t>
            </a:r>
            <a:endParaRPr lang="en-US" sz="31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524000"/>
            <a:ext cx="2568575" cy="1496559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Population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1,892 Pre-K through 3</a:t>
            </a:r>
            <a:r>
              <a:rPr lang="en-US" sz="1200" baseline="300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rd</a:t>
            </a: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grade students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Rural setting in Georgia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 teacher per 22 students, except in Pre-K which will be 1 teacher for every 11 students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1154667"/>
            <a:ext cx="2701681" cy="223522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Curriculum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Focus on social and behavioral development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Content will focus on English, Language Arts, and basic Math skills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Phonological awareness and reading comprehension will be emphasized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Computer skills will be taught early on and utilized throughout the curriculum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4441" y="3157741"/>
            <a:ext cx="2999398" cy="1173394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Philosophy</a:t>
            </a:r>
            <a:endParaRPr lang="en-US" sz="12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real world situations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positive reinforcement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 differentiated instruction</a:t>
            </a:r>
          </a:p>
          <a:p>
            <a:pPr marL="178565" indent="-178565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data to guide instruction</a:t>
            </a:r>
          </a:p>
          <a:p>
            <a:pPr algn="ctr"/>
            <a:endParaRPr lang="en-US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13313" y="3434530"/>
            <a:ext cx="3163888" cy="1927447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endParaRPr lang="en-US" sz="20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Strategies</a:t>
            </a:r>
            <a:endParaRPr lang="en-US" sz="12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Fully technologically integrated, no paper or pencil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Every student will have an </a:t>
            </a:r>
            <a:r>
              <a:rPr lang="en-US" sz="1200" dirty="0" err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iPad</a:t>
            </a:r>
            <a:endParaRPr lang="en-US" sz="12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Interactive white board in every classroom</a:t>
            </a:r>
          </a:p>
          <a:p>
            <a:pPr marL="238087" indent="-238087" algn="ctr">
              <a:buFont typeface="Arial" pitchFamily="34" charset="0"/>
              <a:buChar char="•"/>
            </a:pPr>
            <a:endParaRPr lang="en-US" sz="1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4480140"/>
            <a:ext cx="4343400" cy="1496559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Assessment and Outcomes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Formative assessment at the end of every unit using </a:t>
            </a:r>
            <a:r>
              <a:rPr lang="en-US" sz="1200" dirty="0" err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iPad</a:t>
            </a: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or interactive response system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Summative assessment will be a digital portfolio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 will be assessed and  discussed</a:t>
            </a:r>
          </a:p>
          <a:p>
            <a:pPr marL="238087" indent="-238087" algn="ctr">
              <a:buFont typeface="Arial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Portfolios will be shared at parent-teacher conferences</a:t>
            </a:r>
          </a:p>
          <a:p>
            <a:pPr marL="238087" indent="-238087" algn="ctr">
              <a:buFont typeface="Arial" pitchFamily="34" charset="0"/>
              <a:buChar char="•"/>
            </a:pPr>
            <a:endParaRPr lang="en-US" sz="12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491" y="4876800"/>
            <a:ext cx="1144710" cy="7032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688" y="1246301"/>
            <a:ext cx="1190625" cy="11146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479" y="2946096"/>
            <a:ext cx="1461721" cy="75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Rural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Homogeneous in Culture</a:t>
            </a:r>
          </a:p>
          <a:p>
            <a:pPr lvl="1"/>
            <a:r>
              <a:rPr lang="en-US" dirty="0" smtClean="0"/>
              <a:t>Lack of Opportunity</a:t>
            </a:r>
          </a:p>
          <a:p>
            <a:pPr lvl="1"/>
            <a:r>
              <a:rPr lang="en-US" dirty="0" smtClean="0"/>
              <a:t>Poor Families</a:t>
            </a:r>
          </a:p>
        </p:txBody>
      </p:sp>
      <p:pic>
        <p:nvPicPr>
          <p:cNvPr id="1026" name="Picture 2" descr="C:\Users\mmckinney\AppData\Local\Microsoft\Windows\Temporary Internet Files\Content.IE5\HBDLNRRM\MC900155036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7647" y="3274524"/>
            <a:ext cx="1813255" cy="129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83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Please put up a check mark if you grew up in a rural community.</a:t>
            </a:r>
          </a:p>
          <a:p>
            <a:pPr marL="0" indent="0" algn="ctr">
              <a:buNone/>
            </a:pPr>
            <a:r>
              <a:rPr lang="en-US" sz="4400" b="1" dirty="0" smtClean="0"/>
              <a:t>What other challenges or limitations could there be for students and teachers in a rural community?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9558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Focus on social development</a:t>
            </a:r>
          </a:p>
          <a:p>
            <a:pPr lvl="1"/>
            <a:r>
              <a:rPr lang="en-US" dirty="0" smtClean="0"/>
              <a:t>Take responsibility for their actions</a:t>
            </a:r>
          </a:p>
          <a:p>
            <a:pPr lvl="1"/>
            <a:r>
              <a:rPr lang="en-US" dirty="0" smtClean="0"/>
              <a:t>Conflict resolution skills</a:t>
            </a:r>
          </a:p>
          <a:p>
            <a:pPr lvl="1"/>
            <a:r>
              <a:rPr lang="en-US" dirty="0" smtClean="0"/>
              <a:t>Reinforce positive behaviors</a:t>
            </a:r>
          </a:p>
          <a:p>
            <a:r>
              <a:rPr lang="en-US" dirty="0" smtClean="0"/>
              <a:t>Positive character traits</a:t>
            </a:r>
          </a:p>
          <a:p>
            <a:pPr lvl="1"/>
            <a:r>
              <a:rPr lang="en-US" dirty="0" smtClean="0"/>
              <a:t>Share</a:t>
            </a:r>
          </a:p>
          <a:p>
            <a:pPr lvl="1"/>
            <a:r>
              <a:rPr lang="en-US" dirty="0" smtClean="0"/>
              <a:t>Care</a:t>
            </a:r>
          </a:p>
          <a:p>
            <a:pPr lvl="1"/>
            <a:r>
              <a:rPr lang="en-US" dirty="0" smtClean="0"/>
              <a:t>Display honesty</a:t>
            </a:r>
          </a:p>
          <a:p>
            <a:pPr lvl="1"/>
            <a:r>
              <a:rPr lang="en-US" dirty="0" smtClean="0"/>
              <a:t>Respect for themselves, others, and their school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00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Academic Content</a:t>
            </a:r>
          </a:p>
          <a:p>
            <a:pPr lvl="1"/>
            <a:r>
              <a:rPr lang="en-US" dirty="0"/>
              <a:t>Phonological awareness</a:t>
            </a:r>
          </a:p>
          <a:p>
            <a:pPr lvl="1"/>
            <a:r>
              <a:rPr lang="en-US" dirty="0"/>
              <a:t>Reading and reading comprehension</a:t>
            </a:r>
          </a:p>
          <a:p>
            <a:pPr lvl="1"/>
            <a:r>
              <a:rPr lang="en-US" dirty="0"/>
              <a:t>Counting skills and basic </a:t>
            </a:r>
            <a:r>
              <a:rPr lang="en-US" dirty="0" smtClean="0"/>
              <a:t>computation</a:t>
            </a:r>
          </a:p>
          <a:p>
            <a:pPr lvl="1"/>
            <a:r>
              <a:rPr lang="en-US" dirty="0" smtClean="0"/>
              <a:t>Writing, typing, and computer skills taught at all grade levels</a:t>
            </a:r>
            <a:endParaRPr lang="en-US" dirty="0"/>
          </a:p>
          <a:p>
            <a:pPr lvl="1"/>
            <a:r>
              <a:rPr lang="en-US" dirty="0"/>
              <a:t>Deemphasize social studies and science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447801"/>
            <a:ext cx="5723468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2286000"/>
            <a:ext cx="5712179" cy="297462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Raise your hand if you agree: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the beginning of a child’s academic career a curriculum that is rich in building the foundation of reading and math skills should be emphasized over social studies and science content. 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of Teaching</a:t>
            </a:r>
            <a:endParaRPr lang="en-US" dirty="0"/>
          </a:p>
        </p:txBody>
      </p:sp>
      <p:pic>
        <p:nvPicPr>
          <p:cNvPr id="2050" name="Picture 2" descr="C:\Users\mmckinney\AppData\Local\Microsoft\Windows\Temporary Internet Files\Content.IE5\RWV7SHL4\MP900409048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41007"/>
            <a:ext cx="3580684" cy="238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Philosophical Foundations</a:t>
            </a:r>
          </a:p>
          <a:p>
            <a:pPr lvl="1"/>
            <a:r>
              <a:rPr lang="en-US" sz="2000" dirty="0" smtClean="0"/>
              <a:t>Piaget &amp; Skinner</a:t>
            </a:r>
          </a:p>
          <a:p>
            <a:r>
              <a:rPr lang="en-US" dirty="0" smtClean="0"/>
              <a:t>Schooling Environment</a:t>
            </a:r>
          </a:p>
          <a:p>
            <a:r>
              <a:rPr lang="en-US" dirty="0" smtClean="0"/>
              <a:t>Teaching Process</a:t>
            </a:r>
          </a:p>
          <a:p>
            <a:pPr lvl="1"/>
            <a:r>
              <a:rPr lang="en-US" dirty="0" smtClean="0"/>
              <a:t>Role of Teacher</a:t>
            </a:r>
          </a:p>
          <a:p>
            <a:pPr lvl="1"/>
            <a:r>
              <a:rPr lang="en-US" dirty="0" smtClean="0"/>
              <a:t>Role of Learner</a:t>
            </a:r>
          </a:p>
          <a:p>
            <a:pPr lvl="1"/>
            <a:r>
              <a:rPr lang="en-US" dirty="0" smtClean="0"/>
              <a:t>Role of Student</a:t>
            </a:r>
          </a:p>
          <a:p>
            <a:r>
              <a:rPr lang="en-US" dirty="0" smtClean="0"/>
              <a:t>Assessing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96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132</TotalTime>
  <Words>590</Words>
  <Application>Microsoft Office PowerPoint</Application>
  <PresentationFormat>On-screen Show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Pushpin</vt:lpstr>
      <vt:lpstr>Imagine a meteor has hit the earth and the American population has no memory of what it means to be  literate and educated.  </vt:lpstr>
      <vt:lpstr>Welcome to the Lower Elementary School</vt:lpstr>
      <vt:lpstr>PowerPoint Presentation</vt:lpstr>
      <vt:lpstr>Population</vt:lpstr>
      <vt:lpstr>Discussion</vt:lpstr>
      <vt:lpstr>Curriculum</vt:lpstr>
      <vt:lpstr>Curriculum</vt:lpstr>
      <vt:lpstr>Discussion</vt:lpstr>
      <vt:lpstr>Philosophy of Teaching</vt:lpstr>
      <vt:lpstr>Discussion</vt:lpstr>
      <vt:lpstr>Strategies</vt:lpstr>
      <vt:lpstr>Discussion</vt:lpstr>
      <vt:lpstr>Assessment and Outcomes</vt:lpstr>
      <vt:lpstr>Discussion</vt:lpstr>
      <vt:lpstr> Challenges and Limitations </vt:lpstr>
      <vt:lpstr>Discussion</vt:lpstr>
      <vt:lpstr>  Expanding Adoption, Adaptation and Diffusion </vt:lpstr>
      <vt:lpstr>Discussion </vt:lpstr>
      <vt:lpstr>Reflections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</dc:title>
  <dc:creator>mmckinney</dc:creator>
  <cp:lastModifiedBy>user</cp:lastModifiedBy>
  <cp:revision>15</cp:revision>
  <dcterms:created xsi:type="dcterms:W3CDTF">2013-03-27T21:01:59Z</dcterms:created>
  <dcterms:modified xsi:type="dcterms:W3CDTF">2013-03-29T02:14:40Z</dcterms:modified>
</cp:coreProperties>
</file>